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5400600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Инструкция по электробезопасности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для присвоения работникам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I </a:t>
            </a:r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группы допуска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162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Четыре степени электрических ударов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зависимости от последствий электрические удары делятся на четыре степени:</a:t>
            </a:r>
          </a:p>
          <a:p>
            <a:r>
              <a:rPr lang="ru-RU" dirty="0"/>
              <a:t>•	судорожное сокращение мышц без потери сознания; </a:t>
            </a:r>
          </a:p>
          <a:p>
            <a:r>
              <a:rPr lang="ru-RU" dirty="0"/>
              <a:t>•	судорожное сокращение мышц с потерей сознания; </a:t>
            </a:r>
          </a:p>
          <a:p>
            <a:r>
              <a:rPr lang="ru-RU" dirty="0"/>
              <a:t>•	потеря сознания с нарушением дыхания или сердечной деятельности; </a:t>
            </a:r>
          </a:p>
          <a:p>
            <a:r>
              <a:rPr lang="ru-RU" dirty="0"/>
              <a:t>•	состояние клинической смерти в результате фибрилляции сердца или асфиксии (удушья).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8078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Величина тока и напряжения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sz="3400" dirty="0"/>
              <a:t>По степени физиологического воздействия можно выделить следующие поражающие токи:</a:t>
            </a:r>
          </a:p>
          <a:p>
            <a:pPr algn="just"/>
            <a:r>
              <a:rPr lang="ru-RU" sz="3400" dirty="0" smtClean="0"/>
              <a:t>•0.8 </a:t>
            </a:r>
            <a:r>
              <a:rPr lang="ru-RU" sz="3400" dirty="0"/>
              <a:t>– 1.2 мА - пороговый ощутимый ток (то есть то наименьшее значение тока, которое человек начинает ощущать); </a:t>
            </a:r>
          </a:p>
          <a:p>
            <a:pPr algn="just"/>
            <a:r>
              <a:rPr lang="ru-RU" sz="3400" dirty="0" smtClean="0"/>
              <a:t>•10 </a:t>
            </a:r>
            <a:r>
              <a:rPr lang="ru-RU" sz="3400" dirty="0"/>
              <a:t>- 16 мА - пороговый </a:t>
            </a:r>
            <a:r>
              <a:rPr lang="ru-RU" sz="3400" dirty="0" err="1"/>
              <a:t>неотпускающий</a:t>
            </a:r>
            <a:r>
              <a:rPr lang="ru-RU" sz="3400" dirty="0"/>
              <a:t> (приковывающий) ток, когда из-за судорожного сокращения рук человек самостоятельно не может освободиться от токоведущих частей; </a:t>
            </a:r>
          </a:p>
          <a:p>
            <a:pPr algn="just"/>
            <a:r>
              <a:rPr lang="ru-RU" sz="3400" dirty="0" smtClean="0"/>
              <a:t>•100 </a:t>
            </a:r>
            <a:r>
              <a:rPr lang="ru-RU" sz="3400" dirty="0"/>
              <a:t>мА - пороговый </a:t>
            </a:r>
            <a:r>
              <a:rPr lang="ru-RU" sz="3400" dirty="0" err="1"/>
              <a:t>фибрилляционный</a:t>
            </a:r>
            <a:r>
              <a:rPr lang="ru-RU" sz="3400" dirty="0"/>
              <a:t> ток; он является расчетным поражающим током. При этом необходимо иметь в виду, что вероятность поражения таким током равна 50% при продолжительности его воздействия не менее 0.5 секунды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23253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Сопротивление</a:t>
            </a:r>
            <a:r>
              <a:rPr lang="ru-RU" b="1" i="1" dirty="0">
                <a:solidFill>
                  <a:srgbClr val="000000"/>
                </a:solidFill>
                <a:latin typeface="Times New Roman CYR"/>
                <a:ea typeface="Times New Roman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тела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Величина непостоянная, зависит от конкретных условий, меняется в пределах от нескольких сотен Ом до нескольких </a:t>
            </a:r>
            <a:r>
              <a:rPr lang="ru-RU" dirty="0" smtClean="0"/>
              <a:t>мегом.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Сопротивление тела не является постоянной величиной: в условиях повышенной влажности оно снижается в 12 раз, в воде – в 25 раз, резко снижает его принятие алкоголя.</a:t>
            </a:r>
          </a:p>
          <a:p>
            <a:pPr algn="just"/>
            <a:r>
              <a:rPr lang="ru-RU" dirty="0"/>
              <a:t>Таким образом, к факторам состояния человека, существенно увеличивающим вероятность смертельного поражения человека электрическим током следует отнести: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/>
              <a:t>всё, что увеличивает темп работы сердца – усталость, возбуждение, принятие алкоголя, наркотиков, некоторых лекарств, курение, болезни;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все, что уменьшает сопротивление кожи – потливость, </a:t>
            </a:r>
            <a:r>
              <a:rPr lang="ru-RU" dirty="0" smtClean="0"/>
              <a:t>порезы, влажное тело.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12265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/>
              </a:rPr>
              <a:t>Характеристика наиболее распространенных путей тока в теле человека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51833123"/>
              </p:ext>
            </p:extLst>
          </p:nvPr>
        </p:nvGraphicFramePr>
        <p:xfrm>
          <a:off x="457200" y="2133600"/>
          <a:ext cx="8229600" cy="459105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57400"/>
                <a:gridCol w="1769368"/>
                <a:gridCol w="2088232"/>
                <a:gridCol w="2314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Путь тока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Частота возникновения данного пути тока,%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Доля терявших сознание во время воздействия тока,%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Значение тока, проходящего через область сердца, в % от общего тока, проходящего через тело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Рука – рука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40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83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/>
                        </a:rPr>
                        <a:t>3,3</a:t>
                      </a:r>
                      <a:endParaRPr lang="ru-RU" dirty="0"/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Правая рука - ноги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20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87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6,7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Левая рука – ноги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17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80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/>
                        </a:rPr>
                        <a:t>3,7</a:t>
                      </a:r>
                      <a:endParaRPr lang="ru-RU" dirty="0"/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Нога - нога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6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15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/>
                        </a:rPr>
                        <a:t>0,4</a:t>
                      </a:r>
                      <a:endParaRPr lang="ru-RU" dirty="0"/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Голова - ноги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5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88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6,8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Голова - руки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4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92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/>
                        </a:rPr>
                        <a:t>7,0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/>
                        </a:rPr>
                        <a:t>Прочие</a:t>
                      </a:r>
                      <a:endParaRPr lang="ru-RU" dirty="0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8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latin typeface="Times New Roman"/>
                        </a:rPr>
                        <a:t>65</a:t>
                      </a:r>
                      <a:endParaRPr lang="ru-RU"/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/>
                        </a:rPr>
                        <a:t>-</a:t>
                      </a:r>
                      <a:endParaRPr lang="ru-RU" dirty="0"/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43460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Наиболее часто цепь тока через человека возникает по пути “правая рука – ноги”. Однако если рассматривать лишь те случаи прохождения тока через человека, которые вызывают утрату </a:t>
            </a:r>
            <a:r>
              <a:rPr lang="ru-RU" dirty="0" smtClean="0"/>
              <a:t>трудоспособности, то, как видно из таблицы, </a:t>
            </a:r>
            <a:r>
              <a:rPr lang="ru-RU" dirty="0"/>
              <a:t>наиболее распространенным окажется путь “рука – рука”, который возникает примерно в 40% случаев. Путь “правая рука – ноги” занимает второе место (20</a:t>
            </a:r>
            <a:r>
              <a:rPr lang="ru-RU" dirty="0" smtClean="0"/>
              <a:t>%)</a:t>
            </a:r>
          </a:p>
          <a:p>
            <a:pPr algn="just"/>
            <a:r>
              <a:rPr lang="ru-RU" dirty="0"/>
              <a:t>Опасность различных петель тока можно оценить, пользуясь данными табл</a:t>
            </a:r>
            <a:r>
              <a:rPr lang="ru-RU" dirty="0" smtClean="0"/>
              <a:t>., </a:t>
            </a:r>
            <a:r>
              <a:rPr lang="ru-RU" dirty="0"/>
              <a:t>по относительному количеству случаев потери сознания во время воздействия тока (третий столбец таблицы). Считается, что опасность петли зависит от значения тока, проходящего через область сердца: чем больше этот ток, </a:t>
            </a:r>
            <a:r>
              <a:rPr lang="ru-RU" dirty="0" err="1"/>
              <a:t>тeм</a:t>
            </a:r>
            <a:r>
              <a:rPr lang="ru-RU" dirty="0"/>
              <a:t> опаснее петля. Предполагается, что при наиболее распространенных </a:t>
            </a:r>
            <a:r>
              <a:rPr lang="ru-RU" dirty="0" smtClean="0"/>
              <a:t>путях тока </a:t>
            </a:r>
            <a:r>
              <a:rPr lang="ru-RU" dirty="0"/>
              <a:t>в теле человека через сердце протекает </a:t>
            </a:r>
            <a:r>
              <a:rPr lang="ru-RU" dirty="0" smtClean="0"/>
              <a:t> 0,4 </a:t>
            </a:r>
            <a:r>
              <a:rPr lang="ru-RU" dirty="0"/>
              <a:t>– 7% общего тока</a:t>
            </a:r>
          </a:p>
        </p:txBody>
      </p:sp>
    </p:spTree>
    <p:extLst>
      <p:ext uri="{BB962C8B-B14F-4D97-AF65-F5344CB8AC3E}">
        <p14:creationId xmlns:p14="http://schemas.microsoft.com/office/powerpoint/2010/main" xmlns="" val="1106585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rgbClr val="FF0000"/>
                </a:solidFill>
              </a:rPr>
              <a:t>Меры </a:t>
            </a:r>
            <a:r>
              <a:rPr lang="ru-RU" sz="2400" dirty="0">
                <a:solidFill>
                  <a:srgbClr val="FF0000"/>
                </a:solidFill>
              </a:rPr>
              <a:t>предосторожности при использовании </a:t>
            </a:r>
            <a:r>
              <a:rPr lang="ru-RU" sz="2400" dirty="0" smtClean="0">
                <a:solidFill>
                  <a:srgbClr val="FF0000"/>
                </a:solidFill>
              </a:rPr>
              <a:t>электрических приборов </a:t>
            </a:r>
            <a:r>
              <a:rPr lang="ru-RU" sz="2400" dirty="0">
                <a:solidFill>
                  <a:srgbClr val="FF0000"/>
                </a:solidFill>
              </a:rPr>
              <a:t>и сетей</a:t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8208912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43205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Электрическая арматура (корпуса и элементы электроприборов)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/>
              <a:t>Рассмотрим более конкретные условия пользования электроприборами, применительно к бытовым условиям: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При пользовании оргтехникой, переносными лампами или электрическими приборами следует внимательно следует следить за состоянием шнуров, соединяющих прибор со штепсельной вилкой</a:t>
            </a:r>
            <a:r>
              <a:rPr lang="ru-RU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Нельзя допускать перекручивания шнура, узлов в нем, чрезмерного износа оплетки и изоляции, а также оголения токоведущих жил и соединения (замыкания) их на металлический корпус </a:t>
            </a:r>
            <a:r>
              <a:rPr lang="ru-RU" dirty="0" smtClean="0"/>
              <a:t>арматуры;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Если вилка плохо держится в розетке или нагревается вследствие плохого контакта, искрит, потрескивает, необходимо прекратить пользоваться аварийным прибором и вызвать </a:t>
            </a:r>
            <a:r>
              <a:rPr lang="ru-RU" dirty="0" smtClean="0"/>
              <a:t>электрика;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При пользовании любым переносным электроприбором с металлическим корпусом или переносной лампой во избежание опасности не следует одновременно касаться каких-либо заземленных частей, например, батарей отопления, различных трубопроводов – с одной стороны, и корпуса прибора – с другой, так как это опасно для </a:t>
            </a:r>
            <a:r>
              <a:rPr lang="ru-RU" dirty="0" smtClean="0"/>
              <a:t>жизни.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92547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  <a:solidFill>
            <a:srgbClr val="FFFF00"/>
          </a:solidFill>
        </p:spPr>
        <p:txBody>
          <a:bodyPr anchor="t" anchorCtr="0">
            <a:normAutofit fontScale="90000"/>
          </a:bodyPr>
          <a:lstStyle/>
          <a:p>
            <a:pPr marL="342900" lvl="0" indent="-342900">
              <a:spcAft>
                <a:spcPts val="0"/>
              </a:spcAft>
              <a:buFont typeface="Arial"/>
              <a:buChar char="*"/>
            </a:pPr>
            <a:r>
              <a:rPr lang="ru-RU" sz="3600" b="1" dirty="0">
                <a:solidFill>
                  <a:srgbClr val="000000"/>
                </a:solidFill>
                <a:latin typeface="Times New Roman CYR"/>
                <a:ea typeface="Times New Roman"/>
              </a:rPr>
              <a:t>Электронагревательные приборы</a:t>
            </a:r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.</a:t>
            </a:r>
            <a:r>
              <a:rPr lang="ru-RU" sz="4000" dirty="0">
                <a:solidFill>
                  <a:srgbClr val="000000"/>
                </a:solidFill>
                <a:latin typeface="Times New Roman CYR"/>
                <a:ea typeface="Times New Roman"/>
              </a:rPr>
              <a:t> </a:t>
            </a:r>
            <a:r>
              <a:rPr lang="ru-RU" sz="4000" dirty="0">
                <a:latin typeface="Times New Roman"/>
                <a:ea typeface="Times New Roman"/>
              </a:rPr>
              <a:t/>
            </a:r>
            <a:br>
              <a:rPr lang="ru-RU" sz="4000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solidFill>
                  <a:srgbClr val="000000"/>
                </a:solidFill>
                <a:latin typeface="+mj-lt"/>
                <a:ea typeface="Times New Roman"/>
              </a:rPr>
              <a:t>Электронагревательные приборы следует применять только заводского изготовления. </a:t>
            </a:r>
            <a:endParaRPr lang="ru-RU" sz="1800" dirty="0" smtClean="0">
              <a:solidFill>
                <a:srgbClr val="000000"/>
              </a:solidFill>
              <a:latin typeface="+mj-lt"/>
              <a:ea typeface="Times New Roman"/>
            </a:endParaRPr>
          </a:p>
          <a:p>
            <a:pPr algn="just"/>
            <a:r>
              <a:rPr lang="ru-RU" sz="1800" b="1" dirty="0">
                <a:solidFill>
                  <a:srgbClr val="000000"/>
                </a:solidFill>
                <a:latin typeface="+mj-lt"/>
                <a:ea typeface="Times New Roman"/>
              </a:rPr>
              <a:t>ЗАПРЕЩЕНО</a:t>
            </a:r>
            <a:r>
              <a:rPr lang="ru-RU" sz="1800" dirty="0">
                <a:solidFill>
                  <a:srgbClr val="000000"/>
                </a:solidFill>
                <a:latin typeface="+mj-lt"/>
                <a:ea typeface="Times New Roman"/>
              </a:rPr>
              <a:t> подключать в одну розетку более одного электронагревательного прибора или </a:t>
            </a:r>
            <a:r>
              <a:rPr lang="ru-RU" sz="1800" dirty="0" smtClean="0">
                <a:solidFill>
                  <a:srgbClr val="000000"/>
                </a:solidFill>
                <a:latin typeface="+mj-lt"/>
                <a:ea typeface="Times New Roman"/>
              </a:rPr>
              <a:t>прожектора</a:t>
            </a:r>
          </a:p>
          <a:p>
            <a:pPr algn="just"/>
            <a:r>
              <a:rPr lang="ru-RU" sz="1800" dirty="0">
                <a:latin typeface="+mj-lt"/>
              </a:rPr>
              <a:t>Включение и отключение нагревательных и других переносных электроприборов в штепсельною розетку следует осуществлять с помощью штепсельной вилки, беря ее за изолированную часть – колодку. Вытягивать вилку из розетки за шнур недопустимо во избежание обрыва шнура или оголения и замыкания </a:t>
            </a:r>
            <a:r>
              <a:rPr lang="ru-RU" sz="1800" dirty="0" smtClean="0">
                <a:latin typeface="+mj-lt"/>
              </a:rPr>
              <a:t>проводов</a:t>
            </a:r>
          </a:p>
          <a:p>
            <a:pPr algn="just"/>
            <a:r>
              <a:rPr lang="ru-RU" sz="1800" dirty="0">
                <a:latin typeface="+mj-lt"/>
              </a:rPr>
              <a:t>Заполнение электронагревательных приборов, чайников, кастрюль, кофейников и других емкостей следует производить при отключенном состоянии прибора во избежание поражения током из-за одновременной связи с землей (через кран) и корпусом </a:t>
            </a:r>
            <a:r>
              <a:rPr lang="ru-RU" sz="1800" dirty="0" smtClean="0">
                <a:latin typeface="+mj-lt"/>
              </a:rPr>
              <a:t>электроприбора</a:t>
            </a:r>
          </a:p>
          <a:p>
            <a:pPr algn="just"/>
            <a:r>
              <a:rPr lang="ru-RU" sz="1800" dirty="0">
                <a:latin typeface="+mj-lt"/>
              </a:rPr>
              <a:t>При пользовании электрическими нагревательными приборами недопустимо оставлять их без надзора. При уходе нагревательные приборы должны быть отключены.</a:t>
            </a:r>
          </a:p>
          <a:p>
            <a:pPr algn="just"/>
            <a:r>
              <a:rPr lang="ru-RU" sz="1800" dirty="0">
                <a:latin typeface="+mj-lt"/>
              </a:rPr>
              <a:t>Необходимо всегда помнить, что прикосновение к включенному неисправному нагревательному прибору представляет большую опасность для человека</a:t>
            </a:r>
          </a:p>
          <a:p>
            <a:pPr algn="just"/>
            <a:endParaRPr lang="ru-RU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2621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242\Desktop\Освобождение от электрото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2656"/>
            <a:ext cx="7128792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79314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8417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800" dirty="0" smtClean="0"/>
              <a:t>Последовательность </a:t>
            </a:r>
            <a:r>
              <a:rPr lang="ru-RU" sz="2800" dirty="0"/>
              <a:t>действий по оценке обстановки и обеспечению безопасных условий для оказания первой </a:t>
            </a:r>
            <a:r>
              <a:rPr lang="ru-RU" sz="2800" dirty="0" smtClean="0"/>
              <a:t>помощи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2048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Roboto"/>
              </a:rPr>
              <a:t>1) определение угрожающих факторов для собственной жизни и здоровья; 2) определение угрожающих факторов для жизни и здоровья пострадавшего; 3) устранение угрожающих факторов для жизни и здоровья; 4) прекращение действия повреждающих факторов на пострадавшего; 5) оценка количества пострадавших; 6) извлечение пострадавшего из транспортного средства или других труднодоступных мест; 7) перемещение пострадавшего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65079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Статистика </a:t>
            </a:r>
            <a:r>
              <a:rPr lang="ru-RU" b="1" dirty="0" err="1">
                <a:solidFill>
                  <a:srgbClr val="000000"/>
                </a:solidFill>
                <a:latin typeface="Times New Roman CYR"/>
                <a:ea typeface="Times New Roman"/>
              </a:rPr>
              <a:t>электротравматизма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8064896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62787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sz="2800" dirty="0">
                <a:solidFill>
                  <a:prstClr val="black"/>
                </a:solidFill>
              </a:rPr>
              <a:t>Алгоритм действий при оказании первой помощи пострадавшим от электротока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sz="2000" dirty="0">
                <a:solidFill>
                  <a:prstClr val="black"/>
                </a:solidFill>
              </a:rPr>
              <a:t>1) оценка обстановки и обеспечение безопасных условий для оказания первой помощи; 2) вызов скорой медицинской помощи, других специальных служб, сотрудники которых обязаны оказывать первую помощь; 3) определение наличия сознания у пострадавшего; 4) восстановление проходимости дыхательных путей и определение признаков жизни у пострадавшего; 5) проведение сердечно-легочной реанимации до появления признаков жизни; 6) поддержание проходимости дыхательных путей; 7) осмотр пострадавшего и временная остановка наружного кровотечения; 8) подробный осмотр пострадавшего в целях выявления признаков травм, отравлений и других состояний, угрожающих его жизни и здоровью, и оказание первой помощи; 9) придание пострадавшему оптимального положения тела; 10) контроль состояния пострадавшего (сознания, дыхания, кровообращения) и оказание психологической поддержки; 11) передача пострадавшего бригаде скорой медицинской помощи, другим специальным службам, сотрудники которых обязаны оказывать первую помощь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096053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В заключении можно сказать, что высокая степень поражения электрическим током возникает из-за того, что ток невозможно увидеть, услышать, он не имеет запаха! Можно только предположить, что в какой-либо проводке, или оборудовании, протекает электрический ток. И, если, не соблюдать требования безопасности при пользовании электроприборами, не обращать внимания на повреждения шнуров питания, штепсельных вилок, розеток и выключателей, своевременно не доводить о неисправности квалифицированному персоналу, можно попасть под действие электротока. </a:t>
            </a:r>
            <a:r>
              <a:rPr lang="ru-RU" dirty="0" smtClean="0">
                <a:solidFill>
                  <a:srgbClr val="FF0000"/>
                </a:solidFill>
              </a:rPr>
              <a:t>А это опасно для жизни! 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Особо хочу отметить, что самостоятельные решения по устранению неисправности на электрооборудовании ЗАПРЕЩЕНЫ!!!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7240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Verdana"/>
              </a:rPr>
              <a:t>Анализ статистики травматизма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400" dirty="0" smtClean="0"/>
              <a:t>Из таблицы следует</a:t>
            </a:r>
            <a:r>
              <a:rPr lang="ru-RU" sz="2400" dirty="0"/>
              <a:t>, что наибольшую опасность представляют передвижные и переносные электроустановки, электроинструмент и внутренняя электропроводка. Передвижные и переносные электроустановки имеют более тяжелые условия эксплуатации, чем стационарные, т.к. эти установки перемещаются с места на место, с ними работают во всех помещениях, изоляция токоведущих частей постоянно подвергается механическим, химическим и другим воздействиям. Кроме того, из-за мобильного характера работы корпуса электроустановок </a:t>
            </a:r>
            <a:r>
              <a:rPr lang="ru-RU" sz="2400" dirty="0" err="1"/>
              <a:t>зануляют</a:t>
            </a:r>
            <a:r>
              <a:rPr lang="ru-RU" sz="2400" dirty="0"/>
              <a:t> через одну из жил питающего кабеля. </a:t>
            </a:r>
            <a:r>
              <a:rPr lang="ru-RU" sz="2400" dirty="0" err="1"/>
              <a:t>Зануление</a:t>
            </a:r>
            <a:r>
              <a:rPr lang="ru-RU" sz="2400" dirty="0"/>
              <a:t> снижает, но не устраняет опасность </a:t>
            </a:r>
            <a:r>
              <a:rPr lang="ru-RU" sz="2400" dirty="0" err="1"/>
              <a:t>электропоражения</a:t>
            </a:r>
            <a:r>
              <a:rPr lang="ru-RU" sz="2400" dirty="0"/>
              <a:t> при замыкании на корпус. При этом опасность значительно увеличивается при обрыве </a:t>
            </a:r>
            <a:r>
              <a:rPr lang="ru-RU" sz="2400" dirty="0" err="1"/>
              <a:t>зануляющей</a:t>
            </a:r>
            <a:r>
              <a:rPr lang="ru-RU" sz="2400" dirty="0"/>
              <a:t> жилы </a:t>
            </a:r>
            <a:r>
              <a:rPr lang="ru-RU" sz="2400" dirty="0" smtClean="0"/>
              <a:t>кабеля.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88448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244827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dirty="0" smtClean="0"/>
              <a:t>Распределение </a:t>
            </a:r>
            <a:r>
              <a:rPr lang="ru-RU" dirty="0" err="1"/>
              <a:t>электротравм</a:t>
            </a:r>
            <a:r>
              <a:rPr lang="ru-RU" dirty="0"/>
              <a:t> по основным опасным ситуациям бытовых электроустановок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80928"/>
            <a:ext cx="8280920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72200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/>
              <a:t>Анализ </a:t>
            </a:r>
            <a:r>
              <a:rPr lang="ru-RU" dirty="0" err="1" smtClean="0"/>
              <a:t>электротравм</a:t>
            </a:r>
            <a:r>
              <a:rPr lang="ru-RU" dirty="0" smtClean="0"/>
              <a:t> </a:t>
            </a:r>
            <a:r>
              <a:rPr lang="ru-RU" dirty="0"/>
              <a:t>по </a:t>
            </a:r>
            <a:r>
              <a:rPr lang="ru-RU" dirty="0" smtClean="0"/>
              <a:t>опасным </a:t>
            </a:r>
            <a:r>
              <a:rPr lang="ru-RU" dirty="0"/>
              <a:t>ситуациям </a:t>
            </a:r>
            <a:r>
              <a:rPr lang="ru-RU" dirty="0" smtClean="0"/>
              <a:t>в быту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Из таблицы следует, что около </a:t>
            </a:r>
            <a:r>
              <a:rPr lang="ru-RU" dirty="0" smtClean="0"/>
              <a:t>70% </a:t>
            </a:r>
            <a:r>
              <a:rPr lang="ru-RU" dirty="0"/>
              <a:t>травм происходит вследствие прямого контакта человека с токоведущими частями, находящимися под напряжением. Это группа </a:t>
            </a:r>
            <a:r>
              <a:rPr lang="ru-RU" dirty="0" err="1"/>
              <a:t>электротравм</a:t>
            </a:r>
            <a:r>
              <a:rPr lang="ru-RU" dirty="0"/>
              <a:t> является не только самой многочисленной, но и наиболее опасной из-за отсутствия эффективных мер </a:t>
            </a:r>
            <a:r>
              <a:rPr lang="ru-RU" dirty="0" smtClean="0"/>
              <a:t>электрозащиты.</a:t>
            </a:r>
          </a:p>
          <a:p>
            <a:pPr algn="just"/>
            <a:r>
              <a:rPr lang="ru-RU" dirty="0"/>
              <a:t>Травмы, вызванные появлением напряжения на нетоковедущих металлических частях оборудования, составляют треть всех случаев. Основная причина здесь – несовершенство применяемых мер безопасности или пренебрежения ими. </a:t>
            </a:r>
          </a:p>
        </p:txBody>
      </p:sp>
    </p:spTree>
    <p:extLst>
      <p:ext uri="{BB962C8B-B14F-4D97-AF65-F5344CB8AC3E}">
        <p14:creationId xmlns:p14="http://schemas.microsoft.com/office/powerpoint/2010/main" xmlns="" val="193887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3600" dirty="0" smtClean="0"/>
              <a:t>Причины, которые обусловливают высокий </a:t>
            </a:r>
            <a:r>
              <a:rPr lang="ru-RU" sz="3600" dirty="0"/>
              <a:t>уровень </a:t>
            </a:r>
            <a:r>
              <a:rPr lang="ru-RU" sz="3600" dirty="0" err="1"/>
              <a:t>электротравматизма</a:t>
            </a:r>
            <a:r>
              <a:rPr lang="ru-RU" sz="3600" dirty="0"/>
              <a:t>: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1.Существующая </a:t>
            </a:r>
            <a:r>
              <a:rPr lang="ru-RU" sz="2000" dirty="0"/>
              <a:t>бытовая электропроводка внутри помещений, как правило, не предусматривает применение защитного заземления и </a:t>
            </a:r>
            <a:r>
              <a:rPr lang="ru-RU" sz="2000" dirty="0" err="1"/>
              <a:t>зануления</a:t>
            </a:r>
            <a:r>
              <a:rPr lang="ru-RU" sz="2000" dirty="0"/>
              <a:t>, так как она предназначена для питания стационарных и переносных приборов и устройств с двойной изоляцией либо снабженных устройствами автоматического отключения при неисправности сети</a:t>
            </a:r>
            <a:r>
              <a:rPr lang="ru-RU" sz="2000" dirty="0" smtClean="0"/>
              <a:t>.</a:t>
            </a:r>
            <a:endParaRPr lang="ru-RU" sz="2000" dirty="0"/>
          </a:p>
          <a:p>
            <a:pPr algn="just"/>
            <a:r>
              <a:rPr lang="ru-RU" sz="2000" dirty="0" smtClean="0"/>
              <a:t>2.Отсутствие </a:t>
            </a:r>
            <a:r>
              <a:rPr lang="ru-RU" sz="2000" dirty="0"/>
              <a:t>в бытовых сетях высокоэффективных мер электрозащиты – устройств защитного отключения.</a:t>
            </a:r>
          </a:p>
          <a:p>
            <a:pPr algn="just"/>
            <a:r>
              <a:rPr lang="ru-RU" sz="2000" dirty="0" smtClean="0"/>
              <a:t>3.Недостаточность </a:t>
            </a:r>
            <a:r>
              <a:rPr lang="ru-RU" sz="2000" dirty="0"/>
              <a:t>выпуска бытовой электротехники класса защиты II. </a:t>
            </a:r>
            <a:r>
              <a:rPr lang="ru-RU" sz="2000" dirty="0" smtClean="0"/>
              <a:t>Большинство </a:t>
            </a:r>
            <a:r>
              <a:rPr lang="ru-RU" sz="2000" dirty="0"/>
              <a:t>бытовых приборов изготавливается промышленностью класса </a:t>
            </a:r>
            <a:r>
              <a:rPr lang="ru-RU" sz="2000" dirty="0" smtClean="0"/>
              <a:t>0, которые можно применять только в сухих помещениях, вдали от трубопроводов и с </a:t>
            </a:r>
            <a:r>
              <a:rPr lang="ru-RU" sz="2000" dirty="0" err="1" smtClean="0"/>
              <a:t>токонепроводящими</a:t>
            </a:r>
            <a:r>
              <a:rPr lang="ru-RU" sz="2000" dirty="0" smtClean="0"/>
              <a:t> полами.</a:t>
            </a:r>
          </a:p>
          <a:p>
            <a:pPr algn="just"/>
            <a:r>
              <a:rPr lang="ru-RU" sz="2000" dirty="0" smtClean="0"/>
              <a:t>4.Низкое </a:t>
            </a:r>
            <a:r>
              <a:rPr lang="ru-RU" sz="2000" dirty="0"/>
              <a:t>качество электромонтажных работ при сооружении жилых зданий и дворовых построек с нарушением установленных ПУЭ требований электробезопасности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513225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Отметим, что у некоторой части населения сложилось мнение о безопасности напряжения 220 В, то время как в установках этого напряжения, (бытовая электросеть и питающие </a:t>
            </a:r>
            <a:r>
              <a:rPr lang="ru-RU" dirty="0" err="1"/>
              <a:t>электроприемники</a:t>
            </a:r>
            <a:r>
              <a:rPr lang="ru-RU" dirty="0"/>
              <a:t>) и происходит около 80 % всех </a:t>
            </a:r>
            <a:r>
              <a:rPr lang="ru-RU" dirty="0" err="1"/>
              <a:t>электропоражений</a:t>
            </a:r>
            <a:r>
              <a:rPr lang="ru-RU" dirty="0"/>
              <a:t>. Это объясняется тем, что с установками напряжения </a:t>
            </a:r>
            <a:r>
              <a:rPr lang="ru-RU" dirty="0" smtClean="0"/>
              <a:t>380/220В </a:t>
            </a:r>
            <a:r>
              <a:rPr lang="ru-RU" dirty="0"/>
              <a:t>постоянно соприкасается очень широкий круг населения, часто не имеющих необходимого представления об опасности электрического тока</a:t>
            </a:r>
            <a:r>
              <a:rPr lang="ru-RU" dirty="0" smtClean="0"/>
              <a:t>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/>
              <a:t>Сравнительный анализ статистических данных о случаях </a:t>
            </a:r>
            <a:r>
              <a:rPr lang="ru-RU" dirty="0" err="1"/>
              <a:t>электротравматизма</a:t>
            </a:r>
            <a:r>
              <a:rPr lang="ru-RU" dirty="0"/>
              <a:t> с летальным исходом позволил установить следующее:</a:t>
            </a:r>
          </a:p>
          <a:p>
            <a:pPr algn="just"/>
            <a:r>
              <a:rPr lang="ru-RU" dirty="0" err="1" smtClean="0"/>
              <a:t>электротравматизм</a:t>
            </a:r>
            <a:r>
              <a:rPr lang="ru-RU" dirty="0" smtClean="0"/>
              <a:t> </a:t>
            </a:r>
            <a:r>
              <a:rPr lang="ru-RU" dirty="0"/>
              <a:t>в России монотонно (близко к экспоненциальному закону) в течение тридцати лет (после 1979 года) возрастал и к 2000 году увеличился почти в три раза;</a:t>
            </a:r>
          </a:p>
          <a:p>
            <a:pPr algn="just"/>
            <a:r>
              <a:rPr lang="ru-RU" dirty="0" smtClean="0"/>
              <a:t>демографическая </a:t>
            </a:r>
            <a:r>
              <a:rPr lang="ru-RU" dirty="0"/>
              <a:t>частота </a:t>
            </a:r>
            <a:r>
              <a:rPr lang="ru-RU" dirty="0" err="1"/>
              <a:t>электротравматизма</a:t>
            </a:r>
            <a:r>
              <a:rPr lang="ru-RU" dirty="0"/>
              <a:t> за этот же период снизилась в США – в 1,4, в Японии – в 3,5 раза;</a:t>
            </a:r>
          </a:p>
          <a:p>
            <a:pPr algn="just"/>
            <a:r>
              <a:rPr lang="ru-RU" dirty="0" smtClean="0"/>
              <a:t>уровень </a:t>
            </a:r>
            <a:r>
              <a:rPr lang="ru-RU" dirty="0"/>
              <a:t>бытового </a:t>
            </a:r>
            <a:r>
              <a:rPr lang="ru-RU" dirty="0" err="1"/>
              <a:t>электротравматизма</a:t>
            </a:r>
            <a:r>
              <a:rPr lang="ru-RU" dirty="0"/>
              <a:t> в России более чем на порядок превышает аналогичный показатель в США и Японии</a:t>
            </a:r>
          </a:p>
        </p:txBody>
      </p:sp>
    </p:spTree>
    <p:extLst>
      <p:ext uri="{BB962C8B-B14F-4D97-AF65-F5344CB8AC3E}">
        <p14:creationId xmlns:p14="http://schemas.microsoft.com/office/powerpoint/2010/main" xmlns="" val="3632923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Воздействие электрического тока на организм человека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 algn="just"/>
            <a:r>
              <a:rPr lang="ru-RU" sz="2300" dirty="0"/>
              <a:t>Электрический ток, проходя через живой организм, производит:</a:t>
            </a:r>
          </a:p>
          <a:p>
            <a:pPr algn="just"/>
            <a:r>
              <a:rPr lang="ru-RU" sz="2300" dirty="0" smtClean="0"/>
              <a:t>•термическое </a:t>
            </a:r>
            <a:r>
              <a:rPr lang="ru-RU" sz="2300" dirty="0"/>
              <a:t>(тепловое) действие, которое выражается в ожогах отдельных участков тела, нагреве кровеносных сосудов, крови, нервных волокон и т.п.; </a:t>
            </a:r>
          </a:p>
          <a:p>
            <a:pPr algn="just"/>
            <a:r>
              <a:rPr lang="ru-RU" sz="2300" dirty="0" smtClean="0"/>
              <a:t>•электролитическое </a:t>
            </a:r>
            <a:r>
              <a:rPr lang="ru-RU" sz="2300" dirty="0"/>
              <a:t>(биохимическое) действие – выражается в разложении крови и других органических жидкостей, вызывая значительные нарушения их физико-химических составов; </a:t>
            </a:r>
          </a:p>
          <a:p>
            <a:pPr algn="just"/>
            <a:r>
              <a:rPr lang="ru-RU" sz="2300" dirty="0" smtClean="0"/>
              <a:t>•биологическое </a:t>
            </a:r>
            <a:r>
              <a:rPr lang="ru-RU" sz="2300" dirty="0"/>
              <a:t>(механическое) действие – выражается в раздражении и возбуждении живых тканей организма, сопровождается непроизвольным судорожным сокращением мышц (в том числе сердца, лёгких).</a:t>
            </a:r>
          </a:p>
          <a:p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xmlns="" val="4189133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 CYR"/>
                <a:ea typeface="Times New Roman"/>
              </a:rPr>
              <a:t>Электрические травмы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К </a:t>
            </a:r>
            <a:r>
              <a:rPr lang="ru-RU" dirty="0" err="1"/>
              <a:t>электротравмам</a:t>
            </a:r>
            <a:r>
              <a:rPr lang="ru-RU" dirty="0"/>
              <a:t> относятся:</a:t>
            </a:r>
          </a:p>
          <a:p>
            <a:r>
              <a:rPr lang="ru-RU" dirty="0"/>
              <a:t>•	электрические ожоги (токовые, контактные дуговые, а также комбинированные); </a:t>
            </a:r>
          </a:p>
          <a:p>
            <a:r>
              <a:rPr lang="ru-RU" dirty="0"/>
              <a:t>•	электрические знаки («метки»), металлизация кожи; </a:t>
            </a:r>
          </a:p>
          <a:p>
            <a:r>
              <a:rPr lang="ru-RU" dirty="0"/>
              <a:t>•	механические повреждения; </a:t>
            </a:r>
          </a:p>
          <a:p>
            <a:r>
              <a:rPr lang="ru-RU" dirty="0"/>
              <a:t>•	</a:t>
            </a:r>
            <a:r>
              <a:rPr lang="ru-RU" dirty="0" err="1"/>
              <a:t>электроофтальмия</a:t>
            </a:r>
            <a:r>
              <a:rPr lang="ru-RU" dirty="0"/>
              <a:t>; </a:t>
            </a:r>
          </a:p>
          <a:p>
            <a:r>
              <a:rPr lang="ru-RU" dirty="0"/>
              <a:t>•	электрический удар (электрический шок).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648383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1616</Words>
  <Application>Microsoft Office PowerPoint</Application>
  <PresentationFormat>Экран (4:3)</PresentationFormat>
  <Paragraphs>104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Инструкция по электробезопасности для присвоения работникам  I группы допуска</vt:lpstr>
      <vt:lpstr>Статистика электротравматизма</vt:lpstr>
      <vt:lpstr>Анализ статистики травматизма</vt:lpstr>
      <vt:lpstr>Распределение электротравм по основным опасным ситуациям бытовых электроустановок</vt:lpstr>
      <vt:lpstr>Анализ электротравм по опасным ситуациям в быту</vt:lpstr>
      <vt:lpstr>Причины, которые обусловливают высокий уровень электротравматизма: </vt:lpstr>
      <vt:lpstr>Слайд 7</vt:lpstr>
      <vt:lpstr>Воздействие электрического тока на организм человека</vt:lpstr>
      <vt:lpstr>Электрические травмы</vt:lpstr>
      <vt:lpstr>Четыре степени электрических ударов</vt:lpstr>
      <vt:lpstr>Величина тока и напряжения</vt:lpstr>
      <vt:lpstr>Сопротивление тела</vt:lpstr>
      <vt:lpstr>Характеристика наиболее распространенных путей тока в теле человека</vt:lpstr>
      <vt:lpstr>Слайд 14</vt:lpstr>
      <vt:lpstr> Меры предосторожности при использовании электрических приборов и сетей </vt:lpstr>
      <vt:lpstr>Электрическая арматура (корпуса и элементы электроприборов)</vt:lpstr>
      <vt:lpstr>Электронагревательные приборы.  </vt:lpstr>
      <vt:lpstr>Слайд 18</vt:lpstr>
      <vt:lpstr>Последовательность действий по оценке обстановки и обеспечению безопасных условий для оказания первой помощи</vt:lpstr>
      <vt:lpstr>Алгоритм действий при оказании первой помощи пострадавшим от электротока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Инструкция по электробезопасности для присвоения работникам  I группы допуска</dc:title>
  <dc:creator>242</dc:creator>
  <cp:lastModifiedBy>User-1.2</cp:lastModifiedBy>
  <cp:revision>31</cp:revision>
  <dcterms:created xsi:type="dcterms:W3CDTF">2021-04-20T07:06:25Z</dcterms:created>
  <dcterms:modified xsi:type="dcterms:W3CDTF">2023-10-23T02:41:15Z</dcterms:modified>
</cp:coreProperties>
</file>